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4630"/>
    <a:srgbClr val="6D624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>
      <p:cViewPr>
        <p:scale>
          <a:sx n="120" d="100"/>
          <a:sy n="120" d="100"/>
        </p:scale>
        <p:origin x="-15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700" cy="512059"/>
          </a:xfrm>
          <a:prstGeom prst="rect">
            <a:avLst/>
          </a:prstGeom>
        </p:spPr>
        <p:txBody>
          <a:bodyPr vert="horz" lIns="94714" tIns="47357" rIns="94714" bIns="47357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944" y="0"/>
            <a:ext cx="3075700" cy="512059"/>
          </a:xfrm>
          <a:prstGeom prst="rect">
            <a:avLst/>
          </a:prstGeom>
        </p:spPr>
        <p:txBody>
          <a:bodyPr vert="horz" lIns="94714" tIns="47357" rIns="94714" bIns="47357" rtlCol="0"/>
          <a:lstStyle>
            <a:lvl1pPr algn="r">
              <a:defRPr sz="1200"/>
            </a:lvl1pPr>
          </a:lstStyle>
          <a:p>
            <a:fld id="{20FF4E85-FC61-4C2A-941D-F7DD52ED53E0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14" tIns="47357" rIns="94714" bIns="47357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269" y="4862097"/>
            <a:ext cx="5680765" cy="4605249"/>
          </a:xfrm>
          <a:prstGeom prst="rect">
            <a:avLst/>
          </a:prstGeom>
        </p:spPr>
        <p:txBody>
          <a:bodyPr vert="horz" lIns="94714" tIns="47357" rIns="94714" bIns="4735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0920"/>
            <a:ext cx="3075700" cy="512059"/>
          </a:xfrm>
          <a:prstGeom prst="rect">
            <a:avLst/>
          </a:prstGeom>
        </p:spPr>
        <p:txBody>
          <a:bodyPr vert="horz" lIns="94714" tIns="47357" rIns="94714" bIns="47357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944" y="9720920"/>
            <a:ext cx="3075700" cy="512059"/>
          </a:xfrm>
          <a:prstGeom prst="rect">
            <a:avLst/>
          </a:prstGeom>
        </p:spPr>
        <p:txBody>
          <a:bodyPr vert="horz" lIns="94714" tIns="47357" rIns="94714" bIns="47357" rtlCol="0" anchor="b"/>
          <a:lstStyle>
            <a:lvl1pPr algn="r">
              <a:defRPr sz="1200"/>
            </a:lvl1pPr>
          </a:lstStyle>
          <a:p>
            <a:fld id="{94178744-43D4-4141-A741-78D08A3A197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3847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31/07/2023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  <a:solidFill>
            <a:srgbClr val="C00000"/>
          </a:solidFill>
        </p:spPr>
        <p:txBody>
          <a:bodyPr/>
          <a:lstStyle/>
          <a:p>
            <a:r>
              <a:rPr lang="es-ES" dirty="0" smtClean="0"/>
              <a:t>Cuenta de gestión </a:t>
            </a:r>
            <a:r>
              <a:rPr lang="es-ES" dirty="0" smtClean="0"/>
              <a:t>2022</a:t>
            </a:r>
            <a:endParaRPr lang="es-ES" dirty="0"/>
          </a:p>
        </p:txBody>
      </p:sp>
      <p:pic>
        <p:nvPicPr>
          <p:cNvPr id="4" name="3 Imagen" descr="ugt astur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429000"/>
            <a:ext cx="2216292" cy="103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Cuenta de gestión UGT Asturias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211394363"/>
              </p:ext>
            </p:extLst>
          </p:nvPr>
        </p:nvGraphicFramePr>
        <p:xfrm>
          <a:off x="899592" y="764704"/>
          <a:ext cx="7772400" cy="5375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048672"/>
                <a:gridCol w="1723728"/>
              </a:tblGrid>
              <a:tr h="216024">
                <a:tc>
                  <a:txBody>
                    <a:bodyPr/>
                    <a:lstStyle/>
                    <a:p>
                      <a:endParaRPr lang="es-E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 dirty="0" smtClean="0">
                          <a:latin typeface="Calibri" pitchFamily="34" charset="0"/>
                        </a:rPr>
                        <a:t>Importes</a:t>
                      </a:r>
                      <a:endParaRPr lang="es-ES" sz="11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s-ES" sz="1000" b="1" dirty="0" smtClean="0">
                          <a:latin typeface="Calibri" pitchFamily="34" charset="0"/>
                        </a:rPr>
                        <a:t>Ingresos</a:t>
                      </a:r>
                      <a:r>
                        <a:rPr lang="es-ES" sz="1000" b="1" baseline="0" dirty="0" smtClean="0">
                          <a:latin typeface="Calibri" pitchFamily="34" charset="0"/>
                        </a:rPr>
                        <a:t> propios de la actividad</a:t>
                      </a:r>
                    </a:p>
                    <a:p>
                      <a:pPr marL="685800" lvl="1" indent="-228600">
                        <a:buAutoNum type="alphaLcParenR"/>
                      </a:pPr>
                      <a:r>
                        <a:rPr lang="es-ES" sz="1000" baseline="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Cuotas de asociados  y afiliados </a:t>
                      </a:r>
                    </a:p>
                    <a:p>
                      <a:pPr marL="685800" lvl="1" indent="-228600">
                        <a:buAutoNum type="alphaLcParenR"/>
                      </a:pPr>
                      <a:r>
                        <a:rPr lang="es-ES" sz="1000" baseline="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Usuarios y  prestación de servicios</a:t>
                      </a:r>
                      <a:endParaRPr lang="es-ES" sz="1000" dirty="0" smtClean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b="1" dirty="0" smtClean="0">
                          <a:latin typeface="Calibri" pitchFamily="34" charset="0"/>
                        </a:rPr>
                        <a:t>1.399.226,78 </a:t>
                      </a:r>
                      <a:r>
                        <a:rPr lang="es-ES" sz="1000" b="1" dirty="0" smtClean="0">
                          <a:latin typeface="Calibri" pitchFamily="34" charset="0"/>
                        </a:rPr>
                        <a:t>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1.301.173,91 </a:t>
                      </a:r>
                      <a:r>
                        <a:rPr lang="es-ES" sz="100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98.052,87 </a:t>
                      </a:r>
                      <a:r>
                        <a:rPr lang="es-ES" sz="1000" dirty="0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€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2463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2. Programas de las Administraciones Públicas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>
                          <a:latin typeface="Calibri" pitchFamily="34" charset="0"/>
                        </a:rPr>
                        <a:t>1.372.716,38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007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s-ES" sz="1000" b="1" dirty="0" smtClean="0">
                          <a:latin typeface="Calibri" pitchFamily="34" charset="0"/>
                        </a:rPr>
                        <a:t>3. Gastos por</a:t>
                      </a:r>
                      <a:r>
                        <a:rPr lang="es-ES" sz="1000" b="1" baseline="0" dirty="0" smtClean="0">
                          <a:latin typeface="Calibri" pitchFamily="34" charset="0"/>
                        </a:rPr>
                        <a:t> ayudas y otros</a:t>
                      </a:r>
                    </a:p>
                    <a:p>
                      <a:pPr marL="685800" lvl="1" indent="-228600">
                        <a:buAutoNum type="alphaLcParenR"/>
                      </a:pPr>
                      <a:r>
                        <a:rPr lang="es-ES" sz="1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Ayudas monetarias</a:t>
                      </a:r>
                    </a:p>
                    <a:p>
                      <a:pPr marL="685800" lvl="1" indent="-228600">
                        <a:buAutoNum type="alphaLcParenR"/>
                      </a:pPr>
                      <a:r>
                        <a:rPr lang="es-ES" sz="1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Colaboraciones y órganos de gobierno</a:t>
                      </a:r>
                    </a:p>
                    <a:p>
                      <a:pPr marL="685800" lvl="1" indent="-228600">
                        <a:buAutoNum type="alphaLcParenR"/>
                      </a:pPr>
                      <a:r>
                        <a:rPr lang="es-ES" sz="1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Reintegro de Programas</a:t>
                      </a:r>
                      <a:endParaRPr lang="es-ES" sz="1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b="1" smtClean="0">
                          <a:latin typeface="Calibri" pitchFamily="34" charset="0"/>
                        </a:rPr>
                        <a:t>-59.459,42 </a:t>
                      </a:r>
                      <a:r>
                        <a:rPr lang="es-ES" sz="1000" b="1" dirty="0" smtClean="0">
                          <a:latin typeface="Calibri" pitchFamily="34" charset="0"/>
                        </a:rPr>
                        <a:t>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0,00 €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-54.437,04 </a:t>
                      </a:r>
                      <a:r>
                        <a:rPr lang="es-ES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-5.022,38 </a:t>
                      </a:r>
                      <a:r>
                        <a:rPr lang="es-ES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201776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4.  Otros ingresos  de la actividad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>
                          <a:latin typeface="Calibri" pitchFamily="34" charset="0"/>
                        </a:rPr>
                        <a:t>44.958,07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87496"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5.</a:t>
                      </a:r>
                      <a:r>
                        <a:rPr lang="es-ES" sz="1000" baseline="0" dirty="0" smtClean="0">
                          <a:latin typeface="Calibri" pitchFamily="34" charset="0"/>
                        </a:rPr>
                        <a:t> Gastos de personal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-1.472.274,87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6. Gastos de suministros, mantenimiento , servicios</a:t>
                      </a:r>
                      <a:r>
                        <a:rPr lang="es-ES" sz="10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externos y de  gestión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>
                          <a:latin typeface="Calibri" pitchFamily="34" charset="0"/>
                        </a:rPr>
                        <a:t>-1.049.573,79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7. Amortización</a:t>
                      </a:r>
                      <a:r>
                        <a:rPr lang="es-ES" sz="1000" baseline="0" dirty="0" smtClean="0">
                          <a:latin typeface="Calibri" pitchFamily="34" charset="0"/>
                        </a:rPr>
                        <a:t> del inmovilizado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>
                          <a:latin typeface="Calibri" pitchFamily="34" charset="0"/>
                        </a:rPr>
                        <a:t>-13.780,36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8. Imputación de subvenciones</a:t>
                      </a:r>
                      <a:r>
                        <a:rPr lang="es-ES" sz="1000" baseline="0" dirty="0" smtClean="0">
                          <a:latin typeface="Calibri" pitchFamily="34" charset="0"/>
                        </a:rPr>
                        <a:t> de activo no corriente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0,00 €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57160"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9. Exceso de provisiones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0,00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23624">
                <a:tc>
                  <a:txBody>
                    <a:bodyPr/>
                    <a:lstStyle/>
                    <a:p>
                      <a:r>
                        <a:rPr lang="es-ES" sz="1000" dirty="0" smtClean="0">
                          <a:latin typeface="Calibri" pitchFamily="34" charset="0"/>
                        </a:rPr>
                        <a:t>10. Deterioro y</a:t>
                      </a:r>
                      <a:r>
                        <a:rPr lang="es-ES" sz="1000" baseline="0" dirty="0" smtClean="0">
                          <a:latin typeface="Calibri" pitchFamily="34" charset="0"/>
                        </a:rPr>
                        <a:t> resultado del activo no corriente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0,00 €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11. Otros resultados excepcionales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2.000,00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17056">
                <a:tc>
                  <a:txBody>
                    <a:bodyPr/>
                    <a:lstStyle/>
                    <a:p>
                      <a:pPr marL="228600" indent="-228600" algn="r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Excedente de la Actividad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smtClean="0">
                          <a:latin typeface="Calibri" pitchFamily="34" charset="0"/>
                        </a:rPr>
                        <a:t>218.812,89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1248"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12. Ingresos financieros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3.117,38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13. Gastos financieros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-5.836,87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14.Deteriodo y resultado por enajenación  de instrumentos financieros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-196.423,04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228600" indent="-228600" algn="r">
                        <a:buNone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Excedente de operaciones financieras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Calibri" pitchFamily="34" charset="0"/>
                        </a:rPr>
                        <a:t>-199.142,53 </a:t>
                      </a:r>
                      <a:r>
                        <a:rPr lang="es-ES" sz="1000" dirty="0" smtClean="0"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228600" indent="-228600" algn="r">
                        <a:buNone/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Excedentes  del ejercicio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19.670,36 </a:t>
                      </a: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€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ugt astur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88640"/>
            <a:ext cx="933049" cy="436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607</TotalTime>
  <Words>187</Words>
  <Application>Microsoft Office PowerPoint</Application>
  <PresentationFormat>Presentación en pantalla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Equidad</vt:lpstr>
      <vt:lpstr>Cuenta de gestión 2022</vt:lpstr>
      <vt:lpstr>Cuenta de gestión UGT Asturias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Noelia Menéndez Martin</dc:creator>
  <cp:lastModifiedBy>usuario</cp:lastModifiedBy>
  <cp:revision>72</cp:revision>
  <cp:lastPrinted>2020-07-03T07:44:30Z</cp:lastPrinted>
  <dcterms:created xsi:type="dcterms:W3CDTF">2018-02-14T08:24:50Z</dcterms:created>
  <dcterms:modified xsi:type="dcterms:W3CDTF">2023-07-31T07:20:29Z</dcterms:modified>
</cp:coreProperties>
</file>