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4630"/>
    <a:srgbClr val="6D624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700" cy="512059"/>
          </a:xfrm>
          <a:prstGeom prst="rect">
            <a:avLst/>
          </a:prstGeom>
        </p:spPr>
        <p:txBody>
          <a:bodyPr vert="horz" lIns="94714" tIns="47357" rIns="94714" bIns="47357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944" y="0"/>
            <a:ext cx="3075700" cy="512059"/>
          </a:xfrm>
          <a:prstGeom prst="rect">
            <a:avLst/>
          </a:prstGeom>
        </p:spPr>
        <p:txBody>
          <a:bodyPr vert="horz" lIns="94714" tIns="47357" rIns="94714" bIns="47357" rtlCol="0"/>
          <a:lstStyle>
            <a:lvl1pPr algn="r">
              <a:defRPr sz="1200"/>
            </a:lvl1pPr>
          </a:lstStyle>
          <a:p>
            <a:fld id="{20FF4E85-FC61-4C2A-941D-F7DD52ED53E0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14" tIns="47357" rIns="94714" bIns="47357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269" y="4862097"/>
            <a:ext cx="5680765" cy="4605249"/>
          </a:xfrm>
          <a:prstGeom prst="rect">
            <a:avLst/>
          </a:prstGeom>
        </p:spPr>
        <p:txBody>
          <a:bodyPr vert="horz" lIns="94714" tIns="47357" rIns="94714" bIns="4735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0920"/>
            <a:ext cx="3075700" cy="512059"/>
          </a:xfrm>
          <a:prstGeom prst="rect">
            <a:avLst/>
          </a:prstGeom>
        </p:spPr>
        <p:txBody>
          <a:bodyPr vert="horz" lIns="94714" tIns="47357" rIns="94714" bIns="47357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944" y="9720920"/>
            <a:ext cx="3075700" cy="512059"/>
          </a:xfrm>
          <a:prstGeom prst="rect">
            <a:avLst/>
          </a:prstGeom>
        </p:spPr>
        <p:txBody>
          <a:bodyPr vert="horz" lIns="94714" tIns="47357" rIns="94714" bIns="47357" rtlCol="0" anchor="b"/>
          <a:lstStyle>
            <a:lvl1pPr algn="r">
              <a:defRPr sz="1200"/>
            </a:lvl1pPr>
          </a:lstStyle>
          <a:p>
            <a:fld id="{94178744-43D4-4141-A741-78D08A3A197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6420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  <a:solidFill>
            <a:srgbClr val="C00000"/>
          </a:solidFill>
        </p:spPr>
        <p:txBody>
          <a:bodyPr/>
          <a:lstStyle/>
          <a:p>
            <a:r>
              <a:rPr lang="es-ES" dirty="0" smtClean="0"/>
              <a:t>Balance de situación </a:t>
            </a:r>
            <a:r>
              <a:rPr lang="es-ES" dirty="0" smtClean="0"/>
              <a:t>2022</a:t>
            </a:r>
            <a:endParaRPr lang="es-ES" dirty="0"/>
          </a:p>
        </p:txBody>
      </p:sp>
      <p:pic>
        <p:nvPicPr>
          <p:cNvPr id="4" name="3 Imagen" descr="ugt asturi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429000"/>
            <a:ext cx="2216292" cy="103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490066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Balance de situación UGT Asturias</a:t>
            </a:r>
            <a:endParaRPr lang="es-ES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512296642"/>
              </p:ext>
            </p:extLst>
          </p:nvPr>
        </p:nvGraphicFramePr>
        <p:xfrm>
          <a:off x="899592" y="764704"/>
          <a:ext cx="7772400" cy="268323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048672"/>
                <a:gridCol w="1723728"/>
              </a:tblGrid>
              <a:tr h="216024"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latin typeface="Calibri" pitchFamily="34" charset="0"/>
                        </a:rPr>
                        <a:t>ACTIVO A </a:t>
                      </a:r>
                      <a:r>
                        <a:rPr lang="es-ES" sz="1100" dirty="0" smtClean="0">
                          <a:latin typeface="Calibri" pitchFamily="34" charset="0"/>
                        </a:rPr>
                        <a:t>31/12/22</a:t>
                      </a:r>
                      <a:endParaRPr lang="es-ES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 dirty="0" smtClean="0">
                          <a:latin typeface="Calibri" pitchFamily="34" charset="0"/>
                        </a:rPr>
                        <a:t>Importes</a:t>
                      </a:r>
                      <a:endParaRPr lang="es-ES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8600" indent="-228600">
                        <a:buAutoNum type="alphaUcPeriod"/>
                      </a:pPr>
                      <a:r>
                        <a:rPr lang="es-ES" sz="1000" b="1" baseline="0" dirty="0" smtClean="0">
                          <a:latin typeface="Calibri" pitchFamily="34" charset="0"/>
                        </a:rPr>
                        <a:t>ACTIVO NO CORRIENTE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Inmovilizado Intangible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Inmovilizado Material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Inversiones Inmobiliarias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Inversiones en UGT y entidades vinculadas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Inversiones financieras a largo plazo</a:t>
                      </a:r>
                      <a:endParaRPr lang="es-ES" sz="1000" b="0" baseline="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b="1" dirty="0" smtClean="0">
                          <a:latin typeface="Calibri" pitchFamily="34" charset="0"/>
                        </a:rPr>
                        <a:t>606.032,40 </a:t>
                      </a:r>
                      <a:r>
                        <a:rPr lang="es-ES" sz="1000" b="1" dirty="0" smtClean="0">
                          <a:latin typeface="Calibri" pitchFamily="34" charset="0"/>
                        </a:rPr>
                        <a:t>€</a:t>
                      </a:r>
                    </a:p>
                    <a:p>
                      <a:pPr algn="r"/>
                      <a:r>
                        <a:rPr lang="es-ES" sz="1000" b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1.519,88 </a:t>
                      </a:r>
                      <a:r>
                        <a:rPr lang="es-ES" sz="1000" b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algn="r"/>
                      <a:r>
                        <a:rPr lang="es-ES" sz="1000" b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82.453,76 </a:t>
                      </a:r>
                      <a:r>
                        <a:rPr lang="es-ES" sz="1000" b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algn="r"/>
                      <a:r>
                        <a:rPr lang="es-ES" sz="1000" b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0,00 €</a:t>
                      </a:r>
                    </a:p>
                    <a:p>
                      <a:pPr algn="r"/>
                      <a:r>
                        <a:rPr lang="es-ES" sz="1000" b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222.058,76 </a:t>
                      </a:r>
                      <a:r>
                        <a:rPr lang="es-ES" sz="1000" b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300.000,00 €</a:t>
                      </a:r>
                    </a:p>
                  </a:txBody>
                  <a:tcPr/>
                </a:tc>
              </a:tr>
              <a:tr h="2463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s-ES" sz="1000" b="1" dirty="0" smtClean="0">
                          <a:latin typeface="Calibri" pitchFamily="34" charset="0"/>
                        </a:rPr>
                        <a:t>B.</a:t>
                      </a:r>
                      <a:r>
                        <a:rPr lang="es-ES" sz="1000" b="1" baseline="0" dirty="0" smtClean="0">
                          <a:latin typeface="Calibri" pitchFamily="34" charset="0"/>
                        </a:rPr>
                        <a:t>    </a:t>
                      </a:r>
                      <a:r>
                        <a:rPr lang="es-ES" sz="1000" b="1" dirty="0" smtClean="0">
                          <a:latin typeface="Calibri" pitchFamily="34" charset="0"/>
                        </a:rPr>
                        <a:t> </a:t>
                      </a:r>
                      <a:r>
                        <a:rPr lang="es-ES" sz="1000" b="1" baseline="0" dirty="0" smtClean="0">
                          <a:latin typeface="Calibri" pitchFamily="34" charset="0"/>
                        </a:rPr>
                        <a:t>ACTIVO CORRIENTE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Existencias y anticipos de acreedores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Deudores y otras cuentas a cobrar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Inversiones en UGT y entidades vinculadas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Inversiones financieras a corto plazo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Periodificaciones</a:t>
                      </a:r>
                      <a:endParaRPr lang="es-ES" sz="1000" baseline="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Efectivo y otros líquidos equivalentes</a:t>
                      </a:r>
                      <a:endParaRPr lang="es-ES" sz="1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b="1" dirty="0" smtClean="0">
                          <a:latin typeface="Calibri" pitchFamily="34" charset="0"/>
                        </a:rPr>
                        <a:t>625.849,81 </a:t>
                      </a:r>
                      <a:r>
                        <a:rPr lang="es-ES" sz="1000" b="1" dirty="0" smtClean="0">
                          <a:latin typeface="Calibri" pitchFamily="34" charset="0"/>
                        </a:rPr>
                        <a:t>€</a:t>
                      </a:r>
                    </a:p>
                    <a:p>
                      <a:pPr algn="r"/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1.100,00 </a:t>
                      </a:r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algn="r"/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413.499,70 </a:t>
                      </a:r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algn="r"/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37.825,75 </a:t>
                      </a:r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50,00 €</a:t>
                      </a:r>
                    </a:p>
                    <a:p>
                      <a:pPr algn="r"/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0,00</a:t>
                      </a: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€</a:t>
                      </a:r>
                    </a:p>
                    <a:p>
                      <a:pPr algn="r"/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173.374,36 </a:t>
                      </a: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  <a:endParaRPr lang="es-ES" sz="100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60072">
                <a:tc>
                  <a:txBody>
                    <a:bodyPr/>
                    <a:lstStyle/>
                    <a:p>
                      <a:pPr marL="228600" indent="-228600" algn="r">
                        <a:buNone/>
                      </a:pPr>
                      <a:r>
                        <a:rPr lang="es-E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TOTAL ACTIVO</a:t>
                      </a:r>
                      <a:endParaRPr lang="es-ES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1.231.882,21 </a:t>
                      </a:r>
                      <a:r>
                        <a:rPr lang="es-E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€</a:t>
                      </a:r>
                      <a:endParaRPr lang="es-ES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4 Imagen" descr="ugt asturi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88640"/>
            <a:ext cx="933049" cy="436657"/>
          </a:xfrm>
          <a:prstGeom prst="rect">
            <a:avLst/>
          </a:prstGeom>
        </p:spPr>
      </p:pic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00689770"/>
              </p:ext>
            </p:extLst>
          </p:nvPr>
        </p:nvGraphicFramePr>
        <p:xfrm>
          <a:off x="899592" y="3573016"/>
          <a:ext cx="7772400" cy="307947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048672"/>
                <a:gridCol w="1723728"/>
              </a:tblGrid>
              <a:tr h="216024"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latin typeface="Calibri" pitchFamily="34" charset="0"/>
                        </a:rPr>
                        <a:t>PASIVO A </a:t>
                      </a:r>
                      <a:r>
                        <a:rPr lang="es-ES" sz="1100" dirty="0" smtClean="0">
                          <a:latin typeface="Calibri" pitchFamily="34" charset="0"/>
                        </a:rPr>
                        <a:t>31/12/22</a:t>
                      </a:r>
                      <a:endParaRPr lang="es-ES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 dirty="0" smtClean="0">
                          <a:latin typeface="Calibri" pitchFamily="34" charset="0"/>
                        </a:rPr>
                        <a:t>Importes</a:t>
                      </a:r>
                      <a:endParaRPr lang="es-ES" sz="11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8600" indent="-228600">
                        <a:buAutoNum type="alphaUcPeriod"/>
                      </a:pPr>
                      <a:r>
                        <a:rPr lang="es-ES" sz="1000" b="1" baseline="0" dirty="0" smtClean="0">
                          <a:latin typeface="Calibri" pitchFamily="34" charset="0"/>
                        </a:rPr>
                        <a:t>PATRIMONIO NETO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Fondo Social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Reservas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="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Excedentes ejercicios anteriores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="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Excedentes del ejercicio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="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Subvenciones donaciones y legados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b="1" dirty="0" smtClean="0">
                          <a:latin typeface="Calibri" pitchFamily="34" charset="0"/>
                        </a:rPr>
                        <a:t>-1.436.564,64</a:t>
                      </a:r>
                      <a:r>
                        <a:rPr lang="es-ES" sz="10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s-ES" sz="1000" b="1" baseline="0" dirty="0" smtClean="0">
                          <a:latin typeface="Calibri" pitchFamily="34" charset="0"/>
                        </a:rPr>
                        <a:t>€</a:t>
                      </a:r>
                    </a:p>
                    <a:p>
                      <a:pPr algn="r"/>
                      <a:r>
                        <a:rPr lang="es-ES" sz="1000" b="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45,446,58 €</a:t>
                      </a:r>
                    </a:p>
                    <a:p>
                      <a:pPr algn="r"/>
                      <a:r>
                        <a:rPr lang="es-ES" sz="1000" b="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174.429,45 </a:t>
                      </a:r>
                      <a:r>
                        <a:rPr lang="es-ES" sz="1000" b="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algn="r"/>
                      <a:r>
                        <a:rPr lang="es-ES" sz="1000" b="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-1.676.111,03 </a:t>
                      </a:r>
                      <a:r>
                        <a:rPr lang="es-ES" sz="1000" b="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algn="r"/>
                      <a:r>
                        <a:rPr lang="es-ES" sz="1000" b="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19.670,36 </a:t>
                      </a:r>
                      <a:r>
                        <a:rPr lang="es-ES" sz="1000" b="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algn="r"/>
                      <a:r>
                        <a:rPr lang="es-ES" sz="1000" b="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0,00 €</a:t>
                      </a:r>
                      <a:endParaRPr lang="es-ES" sz="1000" b="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2463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s-ES" sz="1000" b="1" dirty="0" smtClean="0">
                          <a:latin typeface="Calibri" pitchFamily="34" charset="0"/>
                        </a:rPr>
                        <a:t>B.</a:t>
                      </a:r>
                      <a:r>
                        <a:rPr lang="es-ES" sz="1000" b="1" baseline="0" dirty="0" smtClean="0">
                          <a:latin typeface="Calibri" pitchFamily="34" charset="0"/>
                        </a:rPr>
                        <a:t>    </a:t>
                      </a:r>
                      <a:r>
                        <a:rPr lang="es-ES" sz="1000" b="1" dirty="0" smtClean="0">
                          <a:latin typeface="Calibri" pitchFamily="34" charset="0"/>
                        </a:rPr>
                        <a:t> </a:t>
                      </a:r>
                      <a:r>
                        <a:rPr lang="es-ES" sz="1000" b="1" baseline="0" dirty="0" smtClean="0">
                          <a:latin typeface="Calibri" pitchFamily="34" charset="0"/>
                        </a:rPr>
                        <a:t>PASIVO NO CORRIENTE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Provisiones a largo plazo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Deudas a largo plazo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Deudas a largo plazo organismos de UGT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b="1" dirty="0" smtClean="0">
                          <a:latin typeface="Calibri" pitchFamily="34" charset="0"/>
                        </a:rPr>
                        <a:t>671.033,46 </a:t>
                      </a:r>
                      <a:r>
                        <a:rPr lang="es-ES" sz="1000" b="1" dirty="0" smtClean="0">
                          <a:latin typeface="Calibri" pitchFamily="34" charset="0"/>
                        </a:rPr>
                        <a:t>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0,00 </a:t>
                      </a:r>
                      <a:r>
                        <a:rPr lang="es-ES" sz="1000" b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200.033,46 </a:t>
                      </a:r>
                      <a:r>
                        <a:rPr lang="es-ES" sz="1000" b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algn="r"/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471.000,00 </a:t>
                      </a:r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0672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C.</a:t>
                      </a:r>
                      <a:r>
                        <a:rPr lang="es-ES" sz="10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PASIVO CORRIENTE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Provisiones a corto plazo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Deudas a corto plazo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Deudas con UGT y entidades vinculadas a corto plazo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es-ES" sz="1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Acreedores y otras cuentas a pagar</a:t>
                      </a:r>
                      <a:endParaRPr lang="es-ES" sz="1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1.997.413,39 </a:t>
                      </a:r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algn="r"/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80.516,86 </a:t>
                      </a:r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algn="r"/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494.512,45 </a:t>
                      </a:r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algn="r"/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1.184.963,77 </a:t>
                      </a:r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</a:p>
                    <a:p>
                      <a:pPr algn="r"/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237.420,31 </a:t>
                      </a:r>
                      <a:r>
                        <a:rPr lang="es-ES" sz="1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€</a:t>
                      </a:r>
                      <a:endParaRPr lang="es-ES" sz="1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260072">
                <a:tc>
                  <a:txBody>
                    <a:bodyPr/>
                    <a:lstStyle/>
                    <a:p>
                      <a:pPr marL="285750" indent="-285750" algn="r">
                        <a:buNone/>
                      </a:pPr>
                      <a:r>
                        <a:rPr lang="es-E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TOTAL</a:t>
                      </a:r>
                      <a:r>
                        <a:rPr lang="es-ES" sz="1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PASIVO</a:t>
                      </a:r>
                      <a:endParaRPr lang="es-ES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000" b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1.231.882,21 </a:t>
                      </a:r>
                      <a:r>
                        <a:rPr lang="es-E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€</a:t>
                      </a:r>
                      <a:endParaRPr lang="es-ES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744</TotalTime>
  <Words>197</Words>
  <Application>Microsoft Office PowerPoint</Application>
  <PresentationFormat>Presentación en pantalla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Equidad</vt:lpstr>
      <vt:lpstr>Balance de situación 2022</vt:lpstr>
      <vt:lpstr>Balance de situación UGT Asturias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Noelia Menéndez Martin</dc:creator>
  <cp:lastModifiedBy>usuario</cp:lastModifiedBy>
  <cp:revision>98</cp:revision>
  <cp:lastPrinted>2020-07-02T10:44:46Z</cp:lastPrinted>
  <dcterms:created xsi:type="dcterms:W3CDTF">2018-02-14T08:24:50Z</dcterms:created>
  <dcterms:modified xsi:type="dcterms:W3CDTF">2023-07-31T06:45:53Z</dcterms:modified>
</cp:coreProperties>
</file>